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1" r:id="rId7"/>
    <p:sldId id="276" r:id="rId8"/>
    <p:sldId id="275" r:id="rId9"/>
    <p:sldId id="261" r:id="rId10"/>
    <p:sldId id="277" r:id="rId11"/>
    <p:sldId id="278" r:id="rId12"/>
    <p:sldId id="282" r:id="rId13"/>
    <p:sldId id="279" r:id="rId14"/>
    <p:sldId id="280" r:id="rId15"/>
    <p:sldId id="283" r:id="rId16"/>
    <p:sldId id="262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Pretendard" panose="020B0600000101010101" charset="-127"/>
      <p:regular r:id="rId22"/>
      <p:bold r:id="rId23"/>
    </p:embeddedFont>
    <p:embeddedFont>
      <p:font typeface="Pretendard Bold" panose="020B0600000101010101" charset="-127"/>
      <p:bold r:id="rId24"/>
      <p:italic r:id="rId25"/>
    </p:embeddedFont>
    <p:embeddedFont>
      <p:font typeface="Pretendard Medium" panose="020B0600000101010101" charset="-127"/>
      <p:regular r:id="rId26"/>
      <p:bold r:id="rId27"/>
    </p:embeddedFont>
    <p:embeddedFont>
      <p:font typeface="Pretendard Regular" panose="020B0600000101010101" charset="-127"/>
      <p:regular r:id="rId28"/>
      <p:bold r:id="rId29"/>
    </p:embeddedFont>
    <p:embeddedFont>
      <p:font typeface="Pretendard SemiBold" panose="020B0600000101010101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48" autoAdjust="0"/>
  </p:normalViewPr>
  <p:slideViewPr>
    <p:cSldViewPr>
      <p:cViewPr varScale="1">
        <p:scale>
          <a:sx n="54" d="100"/>
          <a:sy n="54" d="100"/>
        </p:scale>
        <p:origin x="27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BD4C8-BB93-F943-8A6B-59B641ADF449}" type="datetimeFigureOut">
              <a:rPr kumimoji="1" lang="ko-Kore-KR" altLang="en-US" smtClean="0"/>
              <a:t>12/10/2024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FBDB-E2D2-C149-A3E9-21BE569FA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487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돌린 데이터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698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아쉬웠던</a:t>
            </a:r>
            <a:r>
              <a:rPr kumimoji="1" lang="ko-KR" altLang="en-US" dirty="0"/>
              <a:t> 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76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0.png"/><Relationship Id="rId5" Type="http://schemas.openxmlformats.org/officeDocument/2006/relationships/image" Target="../media/image24.png"/><Relationship Id="rId10" Type="http://schemas.openxmlformats.org/officeDocument/2006/relationships/image" Target="../media/image49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774700"/>
            <a:ext cx="16027400" cy="8724900"/>
          </a:xfrm>
          <a:prstGeom prst="rect">
            <a:avLst/>
          </a:prstGeom>
          <a:effectLst>
            <a:outerShdw blurRad="2087442" dist="805872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800" y="1435100"/>
            <a:ext cx="3937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900" y="2463800"/>
            <a:ext cx="584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2146300"/>
            <a:ext cx="685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20700"/>
            <a:ext cx="15786100" cy="9220200"/>
          </a:xfrm>
          <a:prstGeom prst="rect">
            <a:avLst/>
          </a:prstGeom>
          <a:effectLst>
            <a:outerShdw blurRad="2328773" dist="851182" dir="2700000">
              <a:srgbClr val="000000">
                <a:alpha val="1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2171700" y="7289800"/>
            <a:ext cx="128143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3352800"/>
            <a:ext cx="6858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4546600"/>
            <a:ext cx="68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6769100"/>
            <a:ext cx="685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7962900"/>
            <a:ext cx="6858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5740400"/>
            <a:ext cx="6858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771900"/>
            <a:ext cx="3683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0" y="4902200"/>
            <a:ext cx="4953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4800" y="6108700"/>
            <a:ext cx="3937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27500" y="7188200"/>
            <a:ext cx="3810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0200" y="8432800"/>
            <a:ext cx="3429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5740400"/>
            <a:ext cx="2044700" cy="1181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33600" y="2273300"/>
            <a:ext cx="116459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8600" b="0" i="0" u="none" strike="noStrike" spc="100">
                <a:solidFill>
                  <a:srgbClr val="000000"/>
                </a:solidFill>
                <a:latin typeface="Pretendard Bold"/>
              </a:rPr>
              <a:t>DLTHON</a:t>
            </a:r>
          </a:p>
          <a:p>
            <a:pPr lvl="0" algn="l">
              <a:lnSpc>
                <a:spcPct val="83000"/>
              </a:lnSpc>
            </a:pPr>
            <a:r>
              <a:rPr lang="en-US" sz="8600" b="0" i="0" u="none" strike="noStrike" spc="100">
                <a:solidFill>
                  <a:srgbClr val="4081ED"/>
                </a:solidFill>
                <a:latin typeface="Pretendard Bold"/>
              </a:rPr>
              <a:t>DKTC </a:t>
            </a:r>
            <a:r>
              <a:rPr lang="ko-KR" sz="8600" b="0" i="0" u="none" strike="noStrike" spc="100">
                <a:solidFill>
                  <a:srgbClr val="4081ED"/>
                </a:solidFill>
                <a:ea typeface="Pretendard Bold"/>
              </a:rPr>
              <a:t>데이터</a:t>
            </a:r>
            <a:r>
              <a:rPr lang="en-US" sz="8600" b="0" i="0" u="none" strike="noStrike" spc="100">
                <a:solidFill>
                  <a:srgbClr val="4081ED"/>
                </a:solidFill>
                <a:latin typeface="Pretendard Bold"/>
              </a:rPr>
              <a:t> </a:t>
            </a:r>
            <a:r>
              <a:rPr lang="ko-KR" sz="8600" b="0" i="0" u="none" strike="noStrike" spc="100">
                <a:solidFill>
                  <a:srgbClr val="4081ED"/>
                </a:solidFill>
                <a:ea typeface="Pretendard Bold"/>
              </a:rPr>
              <a:t>프로젝트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80000" y="7658100"/>
            <a:ext cx="958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        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김서영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성연우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윤수영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이창민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1900" y="7594600"/>
            <a:ext cx="23114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57500" y="7670800"/>
            <a:ext cx="1549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3E7B-80E0-3601-217F-37724F6E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C2ABFD-9B7B-7D03-172C-C78F2496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7DD49C-4AA5-93A3-389A-F4778F5D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EE95CD-42E4-BF78-3DF4-A2C3692A82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87FD124-0274-7E1E-B48B-D38228DF3E35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F8C0811-7495-B431-2EA4-958D5C08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40DCD0-0316-8C16-0B90-5343501B7EBD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6F0243-FB72-6641-558B-2FF83A856E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318C54F9-0D8C-0288-B22B-E2FF57EDC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90F6D0-269D-548E-E38F-112A00A7F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2AA7BDB-1C9E-9EF1-A812-0F95F108B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DD88B8C-E248-BF13-10D5-86889C1ED478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8208CD3-0E6C-0D13-B99D-1CDDCD30A6FF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488F4AB-34EE-217A-D2A1-AB0B16E16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89" y="5518151"/>
            <a:ext cx="12905622" cy="2444749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94DB55D0-4B2F-CE1B-CB0E-C558E1ED6AF1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각 클래스에 정수를 매핑해서 라벨 데이터를 정수 인코딩하는 함수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D9A335C9-6329-CD86-8C6A-78283472F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D393D-6EEC-2173-11BA-899067A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4B79B8-6DB0-794A-B7AE-59D04FD0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730941-34A8-D7B9-A9B6-49930F68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9D53B0-B119-1C36-6A2D-5EB39ABDB7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BFFEDFC-1C26-5705-2D40-B9F4282ABDCE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58BEBF-1049-41C4-4872-755A2F71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BE82C87-201E-4CCD-05AC-A5F6561AEE9F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01F95DF-3C99-3E9F-B83B-64F1D9A0C9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E3A7BBBE-ED6B-CCFB-CB42-A206A0B0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5B25FD-65C3-2259-9E3F-DD2AD73E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024A395-0F6C-CB97-C024-186749970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33FD256-6BB5-B265-1457-4E1D790491E1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C98105C-3A3C-F494-D828-C739697D91F7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F07C695-860D-47CE-7E94-A5F991E515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30" y="4838700"/>
            <a:ext cx="12000540" cy="4267200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306EED3C-C906-CB73-8389-B224A590B287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“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일반 대화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파일을 로드해서 과도하게 짧거나 긴 대화 삭제 후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return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57D519F5-0AB0-02BB-1A0A-0243B1962C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BAD4-DF83-6078-0B64-452F6094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5F005A-452B-568C-1C3D-2723606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148BDC-A9E4-EE84-904E-7F9B17EB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94ED30-953B-B87E-31B0-F034058DC1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FD279FA-00DF-10A8-5165-6021A379301D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254F6F6-8971-55DD-F6A0-62D56B6656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FB06008-A06C-D5A5-B285-D16583933951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3688D56-1A4A-BB44-B1DB-556C6F1319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DB8ED32E-A295-868A-7C52-92B644AF9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0614E3-B35D-4B6C-7EBC-BA8CA3710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C30D58F-82B5-10BA-827C-E1B108E76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43D07D3-6A4F-4AA6-16AD-01F46803FD11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69BA5F9-46EE-1D9F-9C49-5265F047202E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9740B69-EC1D-2546-BDB9-9C9CDF3F9760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분석에 방해되는 단어를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판단하에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삭제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B66F9B-EF8B-8E75-C77E-EAEDA3F8D3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76" y="5676900"/>
            <a:ext cx="7840449" cy="3287012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F181F2A1-8C99-C01C-1494-085D1CC1F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65B-E6B9-62BD-8B20-389B2D03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37CD40-FA44-2502-4073-1E32FE75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8744EF5-F5E3-E784-47CA-836E8E94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121EA-8C86-5C92-46D7-A10742BE07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A39A745-9219-4E5F-DECD-E28B9F69FE2F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91AB0EF-0BE4-4E8A-FF04-567C0A30D8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A25F41E-BADC-DE69-E46B-F90A24CF4892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28381B4-8AE0-CD6D-40C4-1546021828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14D1A09F-4587-2BBD-DA6E-3339957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9D4FC80-67D9-45C1-CF86-C3EBB0946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13A54AA-C34A-45B7-7A6B-8AF45510F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BC76EC-9BAC-1635-6841-6928F3C85855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1F87B16-CFB9-7B1D-3DAD-BAC291B06333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ABD2B7B-9763-6926-7F9F-EAF169FBEBD6}"/>
              </a:ext>
            </a:extLst>
          </p:cNvPr>
          <p:cNvSpPr txBox="1"/>
          <p:nvPr/>
        </p:nvSpPr>
        <p:spPr>
          <a:xfrm>
            <a:off x="1536700" y="3695700"/>
            <a:ext cx="146999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수집한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‘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일반 대화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’ 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클래스의 데이터에 비해 사전에 주어진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train 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데이터가 부족하기에 데이터 증강 사용</a:t>
            </a:r>
            <a:endParaRPr lang="en-US" altLang="ko-Kore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사용한 데이터 증강 기법</a:t>
            </a:r>
            <a:endParaRPr lang="en-US" altLang="ko-Kore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임의로 일부 데이터를 삭제하여 모델의 일반화 능력을 높이는 기법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원본</a:t>
            </a: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지갑어디갔지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에이 버스에서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잃어버렸나보네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그럼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취소할까요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 </a:t>
            </a:r>
            <a:r>
              <a:rPr 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적용</a:t>
            </a: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지갑어디갔지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에이 버스에서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잃어버렸나보네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취소할까요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 (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그럼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삭제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)</a:t>
            </a:r>
            <a:endParaRPr lang="en-US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RDS </a:t>
            </a:r>
            <a:r>
              <a:rPr lang="en-US" altLang="ko-KR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삭제된 데이터를 다른 값으로 대체해 데이터의 다양성을 증가시키는 기법</a:t>
            </a:r>
            <a:endParaRPr lang="en-US" altLang="ko-KR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원본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아가씨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담배</a:t>
            </a:r>
            <a:r>
              <a:rPr lang="ko-KR" altLang="en-US" sz="3000" b="1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피는교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RDS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적용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아가씨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담배</a:t>
            </a:r>
            <a:r>
              <a:rPr lang="ko-KR" altLang="en-US" sz="3000" b="1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피냐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18D3A63A-F00D-05D5-9B4B-C2AEC4E60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5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29A8-B14C-A5C8-6A34-230C71CB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A0DE0B-7DFB-116F-35D6-9033B916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70DF9D-3F6A-0848-C57D-1BE7878A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EA10DB-5F8E-A9FB-7DF9-D5E7692B1E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A27F86E-C098-563C-29A3-78157FF02C47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AE4E26-A92E-8814-55AF-3FB98C70A3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7855CDD-2E0B-A8AC-3099-1332631022AD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B62933B-63E4-2F2B-EF50-A71ADD85F9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EED6016-83F7-8F01-0BED-4ADA81E67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2F2B73-7A10-1B72-9E4B-38347FDEF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4218EFA-3310-C750-480D-74A1EED43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077BED7-D53B-1DB9-F382-7545B3CB7B16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D11613A-801C-BE6D-FD66-2836B6B54EC8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+)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대화자 구분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88EE109-24C6-3CDD-D67D-37437DFC5875}"/>
              </a:ext>
            </a:extLst>
          </p:cNvPr>
          <p:cNvSpPr txBox="1"/>
          <p:nvPr/>
        </p:nvSpPr>
        <p:spPr>
          <a:xfrm>
            <a:off x="1536700" y="3695700"/>
            <a:ext cx="146999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test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데이터셋은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train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데이터셋과 달리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‘\n’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구분자가 없음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=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대화자를 구분할 수 없음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test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데이터에서 대화자를 구분해서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의미있는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패턴을 도출해낼 수 있을 것이라 판단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BERT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기반 모델을 사용해 대화자 구분 모델 구현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BD6BC84D-8F29-E816-4BC3-D3256535B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E828-9748-F3F5-0B7F-6ACE12BB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49DF06-EB30-F700-02F1-C6E6B956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B8D352D-1A2B-97C4-E327-A3FF4615D5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DF53444-6859-A3D1-B82E-714A3705CEB4}"/>
              </a:ext>
            </a:extLst>
          </p:cNvPr>
          <p:cNvSpPr txBox="1"/>
          <p:nvPr/>
        </p:nvSpPr>
        <p:spPr>
          <a:xfrm>
            <a:off x="3670300" y="1828800"/>
            <a:ext cx="6159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모델 선택 및 훈련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A12FD0E-07CD-CE27-86FD-7845E1BDFA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64ECA2E-7492-6230-D812-2E59B70CDBA3}"/>
              </a:ext>
            </a:extLst>
          </p:cNvPr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0D4FA7-D189-E718-D33A-0C412B75D3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A097512A-07F2-AA09-A3AA-CDFC7230E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AF6441-76A9-CD2E-0E80-7366DF73F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84E3C5D-FC44-33ED-5208-1B013D88D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31BBEE1-4FCD-D2A2-97B9-C8E987A4935F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1" spc="100" dirty="0">
                <a:solidFill>
                  <a:srgbClr val="FCFCFC"/>
                </a:solidFill>
                <a:latin typeface="Pretendard SemiBold"/>
              </a:rPr>
              <a:t>AIFFEL</a:t>
            </a:r>
            <a:endParaRPr lang="en-US" sz="1500" b="1" i="0" u="none" strike="noStrike" spc="100" dirty="0">
              <a:solidFill>
                <a:srgbClr val="FCFCFC"/>
              </a:solidFill>
              <a:latin typeface="Pretendard Semi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96B7D6-A6ED-682C-966B-F8CCCF6784C6}"/>
              </a:ext>
            </a:extLst>
          </p:cNvPr>
          <p:cNvGrpSpPr/>
          <p:nvPr/>
        </p:nvGrpSpPr>
        <p:grpSpPr>
          <a:xfrm>
            <a:off x="3702050" y="4381500"/>
            <a:ext cx="10883900" cy="4051300"/>
            <a:chOff x="8267700" y="3810000"/>
            <a:chExt cx="8267700" cy="313690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C708513-74A0-8F47-36DC-51ABE5943888}"/>
                </a:ext>
              </a:extLst>
            </p:cNvPr>
            <p:cNvSpPr txBox="1"/>
            <p:nvPr/>
          </p:nvSpPr>
          <p:spPr>
            <a:xfrm>
              <a:off x="8267700" y="3810000"/>
              <a:ext cx="1752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sz="2500" b="0" i="0" u="none" strike="noStrike" spc="-100">
                  <a:solidFill>
                    <a:srgbClr val="FCFCFC"/>
                  </a:solidFill>
                  <a:latin typeface="Pretendard Medium"/>
                </a:rPr>
                <a:t>2</a:t>
              </a:r>
              <a:r>
                <a:rPr lang="ko-KR" sz="2500" b="0" i="0" u="none" strike="noStrike" spc="-100">
                  <a:solidFill>
                    <a:srgbClr val="FCFCFC"/>
                  </a:solidFill>
                  <a:ea typeface="Pretendard Medium"/>
                </a:rPr>
                <a:t>일차</a:t>
              </a:r>
            </a:p>
          </p:txBody>
        </p:sp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453DF260-7192-CDC3-DEC6-11DAF285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3100" y="3860800"/>
              <a:ext cx="8242300" cy="1447800"/>
            </a:xfrm>
            <a:prstGeom prst="rect">
              <a:avLst/>
            </a:prstGeom>
          </p:spPr>
        </p:pic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7AD943B-B54C-B688-FA5C-0C1B2A7EA75D}"/>
                </a:ext>
              </a:extLst>
            </p:cNvPr>
            <p:cNvSpPr txBox="1"/>
            <p:nvPr/>
          </p:nvSpPr>
          <p:spPr>
            <a:xfrm>
              <a:off x="8775700" y="4394200"/>
              <a:ext cx="15367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63C50"/>
                </a:buClr>
                <a:buFont typeface="Arial"/>
                <a:buChar char="●"/>
              </a:pPr>
              <a:r>
                <a:rPr lang="en-US" sz="2400" b="1" dirty="0">
                  <a:solidFill>
                    <a:srgbClr val="363C50"/>
                  </a:solidFill>
                  <a:latin typeface="Pretendard Medium"/>
                </a:rPr>
                <a:t>BERT </a:t>
              </a:r>
              <a:r>
                <a:rPr lang="ko-KR" altLang="en-US" sz="2400" b="1" dirty="0">
                  <a:solidFill>
                    <a:srgbClr val="363C50"/>
                  </a:solidFill>
                  <a:latin typeface="Pretendard Medium"/>
                </a:rPr>
                <a:t>기반</a:t>
              </a:r>
              <a:endParaRPr lang="en-US" sz="2400" b="1" i="0" u="none" strike="noStrike" dirty="0">
                <a:solidFill>
                  <a:srgbClr val="363C50"/>
                </a:solidFill>
                <a:latin typeface="Pretendard Medium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4C41FB9-D791-81C3-57E4-9C5057E8AA7F}"/>
                </a:ext>
              </a:extLst>
            </p:cNvPr>
            <p:cNvSpPr txBox="1"/>
            <p:nvPr/>
          </p:nvSpPr>
          <p:spPr>
            <a:xfrm>
              <a:off x="10934700" y="4254500"/>
              <a:ext cx="53848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ea typeface="Pretendard Regular"/>
                </a:rPr>
                <a:t>양방향 문맥이해를 통해 각 단어의 의미를 정확히 파악</a:t>
              </a:r>
              <a:endParaRPr lang="ko-KR" sz="2100" b="0" i="0" u="none" strike="noStrike" spc="-100" dirty="0">
                <a:solidFill>
                  <a:srgbClr val="343434">
                    <a:alpha val="65098"/>
                  </a:srgbClr>
                </a:solidFill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대규모 </a:t>
              </a:r>
              <a:r>
                <a:rPr lang="en-US" altLang="ko-KR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Corpus</a:t>
              </a: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사전 학습된</a:t>
              </a:r>
              <a:r>
                <a:rPr lang="en-US" altLang="ko-KR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모델을 미세 조정해 높은 성능 발휘</a:t>
              </a:r>
              <a:endParaRPr lang="en-US" sz="2100" b="0" i="0" u="none" strike="noStrike" spc="-100" dirty="0">
                <a:solidFill>
                  <a:srgbClr val="343434">
                    <a:alpha val="65098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2E1B6ED3-BF66-A78C-879C-E4241977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3100" y="5499100"/>
              <a:ext cx="8242300" cy="1447800"/>
            </a:xfrm>
            <a:prstGeom prst="rect">
              <a:avLst/>
            </a:prstGeom>
          </p:spPr>
        </p:pic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05F3E10-E0F0-4706-7090-C85395D1A8A8}"/>
                </a:ext>
              </a:extLst>
            </p:cNvPr>
            <p:cNvSpPr txBox="1"/>
            <p:nvPr/>
          </p:nvSpPr>
          <p:spPr>
            <a:xfrm>
              <a:off x="8775700" y="6032500"/>
              <a:ext cx="1905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400" b="1" dirty="0">
                  <a:solidFill>
                    <a:srgbClr val="343434"/>
                  </a:solidFill>
                  <a:latin typeface="Pretendard Medium"/>
                </a:rPr>
                <a:t>GPT</a:t>
              </a:r>
              <a:r>
                <a:rPr lang="ko-KR" altLang="en-US" sz="2400" b="1" dirty="0">
                  <a:solidFill>
                    <a:srgbClr val="343434"/>
                  </a:solidFill>
                  <a:latin typeface="Pretendard Medium"/>
                </a:rPr>
                <a:t> 기반</a:t>
              </a:r>
              <a:endParaRPr lang="en-US" sz="2400" b="1" i="0" u="none" strike="noStrike" dirty="0">
                <a:solidFill>
                  <a:srgbClr val="343434"/>
                </a:solidFill>
                <a:latin typeface="Pretendard Medium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5D231DB-3B22-AF47-95F8-059DBFFCEAB7}"/>
                </a:ext>
              </a:extLst>
            </p:cNvPr>
            <p:cNvSpPr txBox="1"/>
            <p:nvPr/>
          </p:nvSpPr>
          <p:spPr>
            <a:xfrm>
              <a:off x="10934700" y="5880100"/>
              <a:ext cx="53848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ea typeface="Pretendard Regular"/>
                </a:rPr>
                <a:t>자연스러운 텍스트 생성 기반으로 문맥 이해에 뛰어남</a:t>
              </a:r>
              <a:endParaRPr lang="en-US" altLang="ko-KR" sz="2100" b="0" i="0" u="none" strike="noStrike" spc="-100" dirty="0">
                <a:solidFill>
                  <a:srgbClr val="343434">
                    <a:alpha val="65098"/>
                  </a:srgbClr>
                </a:solidFill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 Regular"/>
                  <a:ea typeface="Pretendard Regular"/>
                </a:rPr>
                <a:t>긴 텍스트도 잘 처리하기에 복잡한 분류 작업에 높은 정확도를 보임</a:t>
              </a:r>
              <a:endParaRPr lang="en-US" sz="2100" b="0" i="0" u="none" strike="noStrike" spc="-100" dirty="0">
                <a:solidFill>
                  <a:srgbClr val="343434">
                    <a:alpha val="65098"/>
                  </a:srgbClr>
                </a:solidFill>
                <a:latin typeface="Pretendard Regular"/>
              </a:endParaRPr>
            </a:p>
          </p:txBody>
        </p:sp>
        <p:pic>
          <p:nvPicPr>
            <p:cNvPr id="31" name="Picture 31">
              <a:extLst>
                <a:ext uri="{FF2B5EF4-FFF2-40B4-BE49-F238E27FC236}">
                  <a16:creationId xmlns:a16="http://schemas.microsoft.com/office/drawing/2014/main" id="{5204B775-370D-4836-EF70-7FDA24FF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9000"/>
            </a:blip>
            <a:stretch>
              <a:fillRect/>
            </a:stretch>
          </p:blipFill>
          <p:spPr>
            <a:xfrm rot="5400000">
              <a:off x="10083800" y="4584700"/>
              <a:ext cx="889000" cy="12700"/>
            </a:xfrm>
            <a:prstGeom prst="rect">
              <a:avLst/>
            </a:prstGeom>
          </p:spPr>
        </p:pic>
        <p:pic>
          <p:nvPicPr>
            <p:cNvPr id="32" name="Picture 32">
              <a:extLst>
                <a:ext uri="{FF2B5EF4-FFF2-40B4-BE49-F238E27FC236}">
                  <a16:creationId xmlns:a16="http://schemas.microsoft.com/office/drawing/2014/main" id="{C9B47457-1CAB-6818-D810-38FA8288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9000"/>
            </a:blip>
            <a:stretch>
              <a:fillRect/>
            </a:stretch>
          </p:blipFill>
          <p:spPr>
            <a:xfrm rot="5400000">
              <a:off x="10083800" y="6210300"/>
              <a:ext cx="889000" cy="12700"/>
            </a:xfrm>
            <a:prstGeom prst="rect">
              <a:avLst/>
            </a:prstGeom>
          </p:spPr>
        </p:pic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BE162B41-5217-21DF-FA85-EFF68FB31FF3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사용한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43B65478-160E-6AC7-7A54-EB1C8C4A3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781B743B-CAA3-92DA-95FA-465FADC48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721100"/>
            <a:ext cx="3797300" cy="7874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CAF19E9C-3E50-27F1-FF2B-1AC9FF0988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43434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12A82F9C-170A-74E1-B4CC-9B607F6F25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3721100"/>
            <a:ext cx="3797300" cy="787400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AD47BCA7-188B-B2CF-7730-C9221D482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9900" y="3721100"/>
            <a:ext cx="3797300" cy="787400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1FC4F684-AD97-B1D2-E40A-AF6D6D6B6AF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5334000"/>
            <a:ext cx="3556000" cy="12700"/>
          </a:xfrm>
          <a:prstGeom prst="rect">
            <a:avLst/>
          </a:prstGeom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68A5C490-C35D-7D14-4D21-6863F394E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6197600"/>
            <a:ext cx="3556000" cy="12700"/>
          </a:xfrm>
          <a:prstGeom prst="rect">
            <a:avLst/>
          </a:prstGeom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63AE454C-A097-0CF3-B204-01CB3C34A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7061200"/>
            <a:ext cx="3556000" cy="12700"/>
          </a:xfrm>
          <a:prstGeom prst="rect">
            <a:avLst/>
          </a:prstGeom>
        </p:spPr>
      </p:pic>
      <p:sp>
        <p:nvSpPr>
          <p:cNvPr id="44" name="TextBox 13">
            <a:extLst>
              <a:ext uri="{FF2B5EF4-FFF2-40B4-BE49-F238E27FC236}">
                <a16:creationId xmlns:a16="http://schemas.microsoft.com/office/drawing/2014/main" id="{14096F45-7FAF-384B-4E8F-0E75A96A9412}"/>
              </a:ext>
            </a:extLst>
          </p:cNvPr>
          <p:cNvSpPr txBox="1"/>
          <p:nvPr/>
        </p:nvSpPr>
        <p:spPr>
          <a:xfrm>
            <a:off x="2590800" y="38100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" altLang="ko-Kore-KR" sz="2800" dirty="0">
                <a:solidFill>
                  <a:schemeClr val="bg1"/>
                </a:solidFill>
                <a:effectLst/>
              </a:rPr>
              <a:t>multilingual-cased</a:t>
            </a:r>
            <a:endParaRPr lang="ko-KR" sz="2500" b="0" i="0" u="none" strike="noStrike" spc="-100" dirty="0">
              <a:solidFill>
                <a:schemeClr val="bg1"/>
              </a:solidFill>
              <a:ea typeface="Pretendard Medium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7A95443B-0A8E-55BE-E0CA-D72BDA4D51AE}"/>
              </a:ext>
            </a:extLst>
          </p:cNvPr>
          <p:cNvSpPr txBox="1"/>
          <p:nvPr/>
        </p:nvSpPr>
        <p:spPr>
          <a:xfrm>
            <a:off x="8267700" y="3810000"/>
            <a:ext cx="175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2500" b="0" i="0" u="none" strike="noStrike" spc="-100" dirty="0">
                <a:solidFill>
                  <a:srgbClr val="FCFCFC"/>
                </a:solidFill>
                <a:latin typeface="Pretendard Medium"/>
              </a:rPr>
              <a:t>KLUE</a:t>
            </a:r>
            <a:endParaRPr lang="ko-KR" sz="2500" b="0" i="0" u="none" strike="noStrike" spc="-100" dirty="0">
              <a:solidFill>
                <a:srgbClr val="FCFCFC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8A3D7D9A-7CCA-E5C6-4F87-32AE7A273DA3}"/>
              </a:ext>
            </a:extLst>
          </p:cNvPr>
          <p:cNvSpPr txBox="1"/>
          <p:nvPr/>
        </p:nvSpPr>
        <p:spPr>
          <a:xfrm>
            <a:off x="12115800" y="3810000"/>
            <a:ext cx="3302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spc="-100" dirty="0">
                <a:solidFill>
                  <a:srgbClr val="FCFCFC"/>
                </a:solidFill>
                <a:latin typeface="Pretendard Medium"/>
                <a:ea typeface="Pretendard Medium"/>
              </a:rPr>
              <a:t>대화자 구분 모델</a:t>
            </a:r>
            <a:endParaRPr lang="ko-KR" sz="2500" b="0" i="0" u="none" strike="noStrike" spc="-100" dirty="0">
              <a:solidFill>
                <a:srgbClr val="FCFCFC"/>
              </a:solidFill>
              <a:ea typeface="Pretendard Medium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D3952DAA-9D4F-8340-61F6-C1484D36F0A5}"/>
              </a:ext>
            </a:extLst>
          </p:cNvPr>
          <p:cNvSpPr txBox="1"/>
          <p:nvPr/>
        </p:nvSpPr>
        <p:spPr>
          <a:xfrm>
            <a:off x="2717800" y="4711700"/>
            <a:ext cx="354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spc="-100" dirty="0">
                <a:solidFill>
                  <a:srgbClr val="343434"/>
                </a:solidFill>
                <a:latin typeface="Pretendard Regular"/>
              </a:rPr>
              <a:t>BERT, ALBERT </a:t>
            </a:r>
            <a:r>
              <a:rPr lang="ko-Kore-KR" altLang="en-US" sz="2500" spc="-100" dirty="0">
                <a:solidFill>
                  <a:srgbClr val="343434"/>
                </a:solidFill>
                <a:latin typeface="Pretendard Regular"/>
              </a:rPr>
              <a:t>사용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9B9D7F83-0659-C695-2773-745547391276}"/>
              </a:ext>
            </a:extLst>
          </p:cNvPr>
          <p:cNvSpPr txBox="1"/>
          <p:nvPr/>
        </p:nvSpPr>
        <p:spPr>
          <a:xfrm>
            <a:off x="2717800" y="5588000"/>
            <a:ext cx="3746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ore-KR" altLang="en-US" sz="2500" b="0" i="0" u="none" strike="noStrike" spc="-100" dirty="0">
                <a:solidFill>
                  <a:srgbClr val="343434"/>
                </a:solidFill>
                <a:latin typeface="Pretendard Regular"/>
              </a:rPr>
              <a:t>다국어 전문 모델</a:t>
            </a:r>
            <a:endParaRPr lang="en-US" altLang="ko-Kore-KR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2D717152-9D2B-00B8-935B-E26A03195D68}"/>
              </a:ext>
            </a:extLst>
          </p:cNvPr>
          <p:cNvSpPr txBox="1"/>
          <p:nvPr/>
        </p:nvSpPr>
        <p:spPr>
          <a:xfrm>
            <a:off x="2717800" y="6400800"/>
            <a:ext cx="396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ore-KR" altLang="en-US" sz="2500" b="0" i="0" u="none" strike="noStrike" spc="-100" dirty="0">
                <a:solidFill>
                  <a:srgbClr val="343434"/>
                </a:solidFill>
                <a:ea typeface="Pretendard Regular"/>
              </a:rPr>
              <a:t>학습 문제 </a:t>
            </a:r>
            <a:r>
              <a:rPr lang="en-US" altLang="ko-Kore-KR" sz="2500" b="0" i="0" u="none" strike="noStrike" spc="-100" dirty="0">
                <a:solidFill>
                  <a:srgbClr val="343434"/>
                </a:solidFill>
                <a:ea typeface="Pretendard Regular"/>
              </a:rPr>
              <a:t>(acc 20%)</a:t>
            </a:r>
            <a:endParaRPr lang="en-US" altLang="ko-Kore-KR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8C244E7C-D769-07F7-97C6-E73F64B2C093}"/>
              </a:ext>
            </a:extLst>
          </p:cNvPr>
          <p:cNvSpPr txBox="1"/>
          <p:nvPr/>
        </p:nvSpPr>
        <p:spPr>
          <a:xfrm>
            <a:off x="2717800" y="7289800"/>
            <a:ext cx="3543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ore-KR" altLang="en-US" sz="2500" b="0" i="0" u="none" strike="noStrike" spc="-100" dirty="0">
                <a:solidFill>
                  <a:srgbClr val="343434"/>
                </a:solidFill>
                <a:ea typeface="Pretendard Regular"/>
              </a:rPr>
              <a:t>한국어 전문 사전 훈련 모델 필요성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52" name="Picture 30">
            <a:extLst>
              <a:ext uri="{FF2B5EF4-FFF2-40B4-BE49-F238E27FC236}">
                <a16:creationId xmlns:a16="http://schemas.microsoft.com/office/drawing/2014/main" id="{7F962684-9263-A941-878C-3078385601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5100" y="43434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51" name="Picture 29">
            <a:extLst>
              <a:ext uri="{FF2B5EF4-FFF2-40B4-BE49-F238E27FC236}">
                <a16:creationId xmlns:a16="http://schemas.microsoft.com/office/drawing/2014/main" id="{047BF797-BA1C-C117-8517-655206EAC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4200" y="43053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53" name="Picture 34">
            <a:extLst>
              <a:ext uri="{FF2B5EF4-FFF2-40B4-BE49-F238E27FC236}">
                <a16:creationId xmlns:a16="http://schemas.microsoft.com/office/drawing/2014/main" id="{584AE750-8640-9513-412D-2A02C65EE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5334000"/>
            <a:ext cx="3556000" cy="12700"/>
          </a:xfrm>
          <a:prstGeom prst="rect">
            <a:avLst/>
          </a:prstGeom>
        </p:spPr>
      </p:pic>
      <p:pic>
        <p:nvPicPr>
          <p:cNvPr id="54" name="Picture 35">
            <a:extLst>
              <a:ext uri="{FF2B5EF4-FFF2-40B4-BE49-F238E27FC236}">
                <a16:creationId xmlns:a16="http://schemas.microsoft.com/office/drawing/2014/main" id="{A63F2412-7A85-0E6B-3884-D76A011B895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6197600"/>
            <a:ext cx="3556000" cy="12700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EBC53D23-58EA-F92A-0F6C-8F10B3961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7061200"/>
            <a:ext cx="3556000" cy="12700"/>
          </a:xfrm>
          <a:prstGeom prst="rect">
            <a:avLst/>
          </a:prstGeom>
        </p:spPr>
      </p:pic>
      <p:sp>
        <p:nvSpPr>
          <p:cNvPr id="57" name="TextBox 38">
            <a:extLst>
              <a:ext uri="{FF2B5EF4-FFF2-40B4-BE49-F238E27FC236}">
                <a16:creationId xmlns:a16="http://schemas.microsoft.com/office/drawing/2014/main" id="{0839C39E-C2A1-A677-6E9C-B2E7038D56C2}"/>
              </a:ext>
            </a:extLst>
          </p:cNvPr>
          <p:cNvSpPr txBox="1"/>
          <p:nvPr/>
        </p:nvSpPr>
        <p:spPr>
          <a:xfrm>
            <a:off x="7429500" y="4711700"/>
            <a:ext cx="3606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bert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-base </a:t>
            </a:r>
            <a:r>
              <a:rPr lang="ko-Kore-KR" alt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한국어 모델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EB03AE86-F9F7-3FC5-E074-6A79C9FB3332}"/>
              </a:ext>
            </a:extLst>
          </p:cNvPr>
          <p:cNvSpPr txBox="1"/>
          <p:nvPr/>
        </p:nvSpPr>
        <p:spPr>
          <a:xfrm>
            <a:off x="7429500" y="55880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ea typeface="Pretendard Regular"/>
              </a:rPr>
              <a:t>학습은 제대로 진행</a:t>
            </a:r>
            <a:endParaRPr lang="ko-KR" sz="2500" b="0" i="0" u="none" strike="noStrike" spc="-100" dirty="0">
              <a:solidFill>
                <a:srgbClr val="343434"/>
              </a:solidFill>
              <a:ea typeface="Pretendard Regular"/>
            </a:endParaRPr>
          </a:p>
        </p:txBody>
      </p:sp>
      <p:sp>
        <p:nvSpPr>
          <p:cNvPr id="59" name="TextBox 40">
            <a:extLst>
              <a:ext uri="{FF2B5EF4-FFF2-40B4-BE49-F238E27FC236}">
                <a16:creationId xmlns:a16="http://schemas.microsoft.com/office/drawing/2014/main" id="{C2FE8BB0-7DDC-F215-D2A6-2A381A87CAAC}"/>
              </a:ext>
            </a:extLst>
          </p:cNvPr>
          <p:cNvSpPr txBox="1"/>
          <p:nvPr/>
        </p:nvSpPr>
        <p:spPr>
          <a:xfrm>
            <a:off x="7429500" y="6400800"/>
            <a:ext cx="355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test셋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예측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성능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문제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60" name="TextBox 41">
            <a:extLst>
              <a:ext uri="{FF2B5EF4-FFF2-40B4-BE49-F238E27FC236}">
                <a16:creationId xmlns:a16="http://schemas.microsoft.com/office/drawing/2014/main" id="{EC53605B-71A6-5AD9-1CEE-4C5C35520602}"/>
              </a:ext>
            </a:extLst>
          </p:cNvPr>
          <p:cNvSpPr txBox="1"/>
          <p:nvPr/>
        </p:nvSpPr>
        <p:spPr>
          <a:xfrm>
            <a:off x="7429500" y="7226300"/>
            <a:ext cx="3556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ore-KR" alt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양질의 데이터 필요성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61" name="Picture 44">
            <a:extLst>
              <a:ext uri="{FF2B5EF4-FFF2-40B4-BE49-F238E27FC236}">
                <a16:creationId xmlns:a16="http://schemas.microsoft.com/office/drawing/2014/main" id="{FAA8A586-F5F9-4CF3-E858-E592B5BF5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5321300"/>
            <a:ext cx="3556000" cy="12700"/>
          </a:xfrm>
          <a:prstGeom prst="rect">
            <a:avLst/>
          </a:prstGeom>
        </p:spPr>
      </p:pic>
      <p:pic>
        <p:nvPicPr>
          <p:cNvPr id="62" name="Picture 45">
            <a:extLst>
              <a:ext uri="{FF2B5EF4-FFF2-40B4-BE49-F238E27FC236}">
                <a16:creationId xmlns:a16="http://schemas.microsoft.com/office/drawing/2014/main" id="{797345BA-F74A-E4A1-621F-22C20FC139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6184900"/>
            <a:ext cx="3556000" cy="12700"/>
          </a:xfrm>
          <a:prstGeom prst="rect">
            <a:avLst/>
          </a:prstGeom>
        </p:spPr>
      </p:pic>
      <p:pic>
        <p:nvPicPr>
          <p:cNvPr id="63" name="Picture 46">
            <a:extLst>
              <a:ext uri="{FF2B5EF4-FFF2-40B4-BE49-F238E27FC236}">
                <a16:creationId xmlns:a16="http://schemas.microsoft.com/office/drawing/2014/main" id="{77089AB3-5F40-AEDF-C70D-8FD468B8371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7048500"/>
            <a:ext cx="3556000" cy="12700"/>
          </a:xfrm>
          <a:prstGeom prst="rect">
            <a:avLst/>
          </a:prstGeom>
        </p:spPr>
      </p:pic>
      <p:pic>
        <p:nvPicPr>
          <p:cNvPr id="64" name="Picture 47">
            <a:extLst>
              <a:ext uri="{FF2B5EF4-FFF2-40B4-BE49-F238E27FC236}">
                <a16:creationId xmlns:a16="http://schemas.microsoft.com/office/drawing/2014/main" id="{9F1DDF23-6649-7A72-EC5C-0F8D93978B6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7912100"/>
            <a:ext cx="3556000" cy="12700"/>
          </a:xfrm>
          <a:prstGeom prst="rect">
            <a:avLst/>
          </a:prstGeom>
        </p:spPr>
      </p:pic>
      <p:sp>
        <p:nvSpPr>
          <p:cNvPr id="65" name="TextBox 48">
            <a:extLst>
              <a:ext uri="{FF2B5EF4-FFF2-40B4-BE49-F238E27FC236}">
                <a16:creationId xmlns:a16="http://schemas.microsoft.com/office/drawing/2014/main" id="{70CD7103-A82E-2494-FABE-BED2C8CD17C4}"/>
              </a:ext>
            </a:extLst>
          </p:cNvPr>
          <p:cNvSpPr txBox="1"/>
          <p:nvPr/>
        </p:nvSpPr>
        <p:spPr>
          <a:xfrm>
            <a:off x="12077700" y="4699000"/>
            <a:ext cx="334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Test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데이터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대화자</a:t>
            </a:r>
            <a:r>
              <a:rPr lang="en-US" sz="2500" spc="-100" dirty="0">
                <a:solidFill>
                  <a:srgbClr val="343434"/>
                </a:solidFill>
                <a:latin typeface="Pretendard Regular"/>
                <a:ea typeface="Pretendard Regular"/>
              </a:rPr>
              <a:t> </a:t>
            </a:r>
            <a:r>
              <a:rPr lang="en-US" sz="2500" spc="-100" dirty="0" err="1">
                <a:solidFill>
                  <a:srgbClr val="343434"/>
                </a:solidFill>
                <a:latin typeface="Pretendard Regular"/>
                <a:ea typeface="Pretendard Regular"/>
              </a:rPr>
              <a:t>구분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CB14A270-A214-C24C-EA89-703370CC3C6E}"/>
              </a:ext>
            </a:extLst>
          </p:cNvPr>
          <p:cNvSpPr txBox="1"/>
          <p:nvPr/>
        </p:nvSpPr>
        <p:spPr>
          <a:xfrm>
            <a:off x="12077700" y="5575300"/>
            <a:ext cx="259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0" i="0" u="none" strike="noStrike" spc="-100" dirty="0" err="1">
                <a:solidFill>
                  <a:srgbClr val="343434"/>
                </a:solidFill>
                <a:latin typeface="Pretendard Regular"/>
              </a:rPr>
              <a:t>정확도</a:t>
            </a:r>
            <a:r>
              <a:rPr lang="en-US" sz="25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 Regular"/>
              </a:rPr>
              <a:t>80%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 Regular"/>
              </a:rPr>
              <a:t>대</a:t>
            </a:r>
            <a:r>
              <a:rPr lang="en-US" sz="2500" b="0" i="0" u="none" strike="noStrike" spc="-100" dirty="0">
                <a:solidFill>
                  <a:srgbClr val="343434"/>
                </a:solidFill>
                <a:latin typeface="Pretendard Regular"/>
              </a:rPr>
              <a:t> </a:t>
            </a:r>
            <a:endParaRPr lang="ko-KR" sz="2500" b="0" i="0" u="none" strike="noStrike" spc="-100" dirty="0">
              <a:solidFill>
                <a:srgbClr val="343434"/>
              </a:solidFill>
              <a:ea typeface="Pretendard Regular"/>
            </a:endParaRPr>
          </a:p>
        </p:txBody>
      </p:sp>
      <p:sp>
        <p:nvSpPr>
          <p:cNvPr id="67" name="TextBox 50">
            <a:extLst>
              <a:ext uri="{FF2B5EF4-FFF2-40B4-BE49-F238E27FC236}">
                <a16:creationId xmlns:a16="http://schemas.microsoft.com/office/drawing/2014/main" id="{24BF3C67-AB73-5671-9E81-E384AA23B0FD}"/>
              </a:ext>
            </a:extLst>
          </p:cNvPr>
          <p:cNvSpPr txBox="1"/>
          <p:nvPr/>
        </p:nvSpPr>
        <p:spPr>
          <a:xfrm>
            <a:off x="12077700" y="6388100"/>
            <a:ext cx="259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  <a:buClr>
                <a:srgbClr val="343434"/>
              </a:buClr>
            </a:pP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68" name="TextBox 51">
            <a:extLst>
              <a:ext uri="{FF2B5EF4-FFF2-40B4-BE49-F238E27FC236}">
                <a16:creationId xmlns:a16="http://schemas.microsoft.com/office/drawing/2014/main" id="{40F7D795-C7FB-382A-DB57-A4C0E97FCC7B}"/>
              </a:ext>
            </a:extLst>
          </p:cNvPr>
          <p:cNvSpPr txBox="1"/>
          <p:nvPr/>
        </p:nvSpPr>
        <p:spPr>
          <a:xfrm>
            <a:off x="12077700" y="7289800"/>
            <a:ext cx="259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ea typeface="Pretendard Regular"/>
              </a:rPr>
              <a:t> </a:t>
            </a:r>
            <a:endParaRPr lang="ko-KR" sz="2500" b="0" i="0" u="none" strike="noStrike" spc="-100" dirty="0">
              <a:solidFill>
                <a:srgbClr val="343434"/>
              </a:solidFill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F7014595-3641-6E07-D160-6E0B97FDD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새로운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시도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72C0B0FA-58F5-5158-2607-6B50B4F0A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회고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1461E5FA-6195-486F-DC21-AEC07726048B}"/>
              </a:ext>
            </a:extLst>
          </p:cNvPr>
          <p:cNvSpPr txBox="1"/>
          <p:nvPr/>
        </p:nvSpPr>
        <p:spPr>
          <a:xfrm>
            <a:off x="1536700" y="3619500"/>
            <a:ext cx="146999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인터넷에서 수집한 대화와 실생활에서 수집한 대화의 차이 보간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말투나 사용하는 단어 등을 통일하거나 처치해 학습을 용이하게 만드는 텍스트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전처리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기법 찾기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다양한 문제 정의 방식 시도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폭력적 대화와 일반 대화를 우선 분류하고 이후 폭력적 대화를 유형별로 분류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 내용은 가해자의 발화에서 뚜렷하게 드러나므로 가해자 발언을 통해 패턴 학습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더 다양한 모델 시도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Llama, …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3C2E1129-FA31-6DE3-1E9F-E56CA5E46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672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816100" y="3429000"/>
            <a:ext cx="14643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4178300"/>
            <a:ext cx="65278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42418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4419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98900" y="43942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목표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4178300"/>
            <a:ext cx="65278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42418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50400" y="4419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5800" y="43815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결과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5321300"/>
            <a:ext cx="65278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5384800"/>
            <a:ext cx="812800" cy="81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603500" y="5562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98900" y="5511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EDA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5321300"/>
            <a:ext cx="65278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5384800"/>
            <a:ext cx="812800" cy="812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550400" y="5562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45800" y="5511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시도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6451600"/>
            <a:ext cx="65278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6527800"/>
            <a:ext cx="812800" cy="812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603500" y="6692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98900" y="6654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전처리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6451600"/>
            <a:ext cx="6527800" cy="952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6527800"/>
            <a:ext cx="812800" cy="812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550400" y="6692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45800" y="6654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회고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7594600"/>
            <a:ext cx="6527800" cy="95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7658100"/>
            <a:ext cx="812800" cy="812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603500" y="7835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98900" y="77851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훈련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7594600"/>
            <a:ext cx="6527800" cy="952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7658100"/>
            <a:ext cx="812800" cy="812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7200900" y="1727200"/>
            <a:ext cx="38735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8600" b="0" i="0" u="none" strike="noStrike">
                <a:solidFill>
                  <a:srgbClr val="000000"/>
                </a:solidFill>
                <a:latin typeface="Pretendard Bold"/>
              </a:rPr>
              <a:t>INDEX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50400" y="7835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08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45800" y="77851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800" spc="-200" dirty="0">
                <a:solidFill>
                  <a:srgbClr val="000000"/>
                </a:solidFill>
                <a:latin typeface="Pretendard Regular"/>
              </a:rPr>
              <a:t>Q&amp;A</a:t>
            </a:r>
            <a:endParaRPr lang="en-US" sz="2800" b="0" i="0" u="none" strike="noStrike" spc="-2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8">
            <a:extLst>
              <a:ext uri="{FF2B5EF4-FFF2-40B4-BE49-F238E27FC236}">
                <a16:creationId xmlns:a16="http://schemas.microsoft.com/office/drawing/2014/main" id="{A2842584-28AD-D305-C134-A67689206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목표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0" y="4749800"/>
            <a:ext cx="6121400" cy="2844800"/>
          </a:xfrm>
          <a:prstGeom prst="rect">
            <a:avLst/>
          </a:prstGeom>
          <a:effectLst>
            <a:outerShdw blurRad="80533" dir="2700000">
              <a:srgbClr val="000000">
                <a:alpha val="11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6985000" y="5499100"/>
            <a:ext cx="440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프로젝트</a:t>
            </a:r>
            <a:r>
              <a:rPr lang="en-US" sz="28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제출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0" y="6464300"/>
            <a:ext cx="440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800" b="0" i="0" u="none" strike="noStrike" spc="-100">
                <a:solidFill>
                  <a:srgbClr val="343434"/>
                </a:solidFill>
                <a:latin typeface="Pretendard Regular"/>
              </a:rPr>
              <a:t>f-1 score 0.8 </a:t>
            </a: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이상</a:t>
            </a:r>
            <a:r>
              <a:rPr lang="en-US" sz="28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달성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0100" y="4216400"/>
            <a:ext cx="3987800" cy="825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216900" y="4330700"/>
            <a:ext cx="1866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3300" b="0" i="0" u="none" strike="noStrike" spc="-200">
                <a:solidFill>
                  <a:srgbClr val="FCFCFC"/>
                </a:solidFill>
                <a:ea typeface="Pretendard SemiBold"/>
              </a:rPr>
              <a:t>총괄</a:t>
            </a:r>
            <a:r>
              <a:rPr lang="en-US" sz="3300" b="0" i="0" u="none" strike="noStrike" spc="-200">
                <a:solidFill>
                  <a:srgbClr val="FCFCFC"/>
                </a:solidFill>
                <a:latin typeface="Pretendard SemiBold"/>
              </a:rPr>
              <a:t> </a:t>
            </a:r>
            <a:r>
              <a:rPr lang="ko-KR" sz="3300" b="0" i="0" u="none" strike="noStrike" spc="-200">
                <a:solidFill>
                  <a:srgbClr val="FCFCFC"/>
                </a:solidFill>
                <a:ea typeface="Pretendard SemiBold"/>
              </a:rPr>
              <a:t>목표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CD5AE7B-B255-17EC-786C-85C733826064}"/>
              </a:ext>
            </a:extLst>
          </p:cNvPr>
          <p:cNvSpPr txBox="1"/>
          <p:nvPr/>
        </p:nvSpPr>
        <p:spPr>
          <a:xfrm>
            <a:off x="7924800" y="2019300"/>
            <a:ext cx="2628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</a:t>
            </a:r>
            <a:r>
              <a:rPr lang="ko-KR" alt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총괄 목표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BBE8D-5172-0134-C2BC-3BA2C69CC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8089900"/>
            <a:ext cx="10896600" cy="77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8089900"/>
            <a:ext cx="4318000" cy="77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4400" y="82550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최적화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4400" y="82804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튜닝을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통해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최적의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도출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2100" y="82423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05.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7023100"/>
            <a:ext cx="108966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7023100"/>
            <a:ext cx="4318000" cy="77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54400" y="71882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성능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4400" y="72136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목표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도달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2100" y="71755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04.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5956300"/>
            <a:ext cx="108966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5956300"/>
            <a:ext cx="43180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54400" y="6121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모델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비교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4400" y="61468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다양한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 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구조를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구축하여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모니터링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32100" y="61087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03.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4876800"/>
            <a:ext cx="108966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4876800"/>
            <a:ext cx="4318000" cy="774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54400" y="50419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데이터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 EDA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4400" y="5080000"/>
            <a:ext cx="7277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데이터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EDA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를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적절히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사용하여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개선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32100" y="5016500"/>
            <a:ext cx="67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02.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3810000"/>
            <a:ext cx="10896600" cy="774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810000"/>
            <a:ext cx="4318000" cy="774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54400" y="39751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'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일반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대화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'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데이터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64400" y="40005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다양한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방법으로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"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일반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대화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"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클래스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데이터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수집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32100" y="39624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01.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목표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01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7199CB1C-E5B1-E0EF-011C-A2B058060553}"/>
              </a:ext>
            </a:extLst>
          </p:cNvPr>
          <p:cNvSpPr txBox="1"/>
          <p:nvPr/>
        </p:nvSpPr>
        <p:spPr>
          <a:xfrm>
            <a:off x="7924800" y="2019300"/>
            <a:ext cx="2628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세부</a:t>
            </a:r>
            <a:r>
              <a:rPr lang="ko-KR" alt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 목표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2B35A258-120D-795A-7365-94B896BDB0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C47ECB5-439C-10AE-87D0-AECE1B5CAB71}"/>
              </a:ext>
            </a:extLst>
          </p:cNvPr>
          <p:cNvSpPr txBox="1"/>
          <p:nvPr/>
        </p:nvSpPr>
        <p:spPr>
          <a:xfrm>
            <a:off x="7505700" y="2019300"/>
            <a:ext cx="48387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수집 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: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데이터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82C7BF-C046-410C-56D0-35FF6E1E4B7A}"/>
              </a:ext>
            </a:extLst>
          </p:cNvPr>
          <p:cNvGrpSpPr/>
          <p:nvPr/>
        </p:nvGrpSpPr>
        <p:grpSpPr>
          <a:xfrm>
            <a:off x="7874000" y="3695700"/>
            <a:ext cx="2540000" cy="584200"/>
            <a:chOff x="1879600" y="3619500"/>
            <a:chExt cx="2540000" cy="584200"/>
          </a:xfrm>
        </p:grpSpPr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42116CC4-0CD6-C97D-C7E1-5F154F62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9600" y="3619500"/>
              <a:ext cx="2540000" cy="584200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6AD9C1DA-107B-9E8E-BFCE-88FC11E0EFEB}"/>
                </a:ext>
              </a:extLst>
            </p:cNvPr>
            <p:cNvSpPr txBox="1"/>
            <p:nvPr/>
          </p:nvSpPr>
          <p:spPr>
            <a:xfrm>
              <a:off x="2108200" y="3721100"/>
              <a:ext cx="20574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pc="-100" dirty="0" err="1">
                  <a:solidFill>
                    <a:srgbClr val="FCFCFC"/>
                  </a:solidFill>
                  <a:latin typeface="Pretendard Medium"/>
                  <a:ea typeface="Pretendard Medium"/>
                </a:rPr>
                <a:t>DKTC_train</a:t>
              </a:r>
              <a:r>
                <a:rPr lang="en-US" altLang="ko-KR" spc="-100" dirty="0">
                  <a:solidFill>
                    <a:srgbClr val="FCFCFC"/>
                  </a:solidFill>
                  <a:latin typeface="Pretendard Medium"/>
                  <a:ea typeface="Pretendard Medium"/>
                </a:rPr>
                <a:t> data</a:t>
              </a:r>
              <a:endParaRPr lang="ko-KR" sz="18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</p:grpSp>
      <p:pic>
        <p:nvPicPr>
          <p:cNvPr id="29" name="Picture 16">
            <a:extLst>
              <a:ext uri="{FF2B5EF4-FFF2-40B4-BE49-F238E27FC236}">
                <a16:creationId xmlns:a16="http://schemas.microsoft.com/office/drawing/2014/main" id="{CC62EF65-EDDC-927E-8B5F-2DE19BA2E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7000"/>
          </a:blip>
          <a:stretch>
            <a:fillRect/>
          </a:stretch>
        </p:blipFill>
        <p:spPr>
          <a:xfrm>
            <a:off x="5422900" y="4648200"/>
            <a:ext cx="7442200" cy="495300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31C0392-3EB1-2439-A673-F6D25222E73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15276" y="4279900"/>
            <a:ext cx="28724" cy="2702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BBA7064-247B-CC3A-7CE7-2F11C2E38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413250"/>
            <a:ext cx="4978400" cy="3111500"/>
          </a:xfrm>
          <a:prstGeom prst="rect">
            <a:avLst/>
          </a:prstGeom>
        </p:spPr>
      </p:pic>
      <p:pic>
        <p:nvPicPr>
          <p:cNvPr id="19" name="그림 18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65633BE3-FF45-A0D2-D59B-5C6738D783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95" y="7016558"/>
            <a:ext cx="5167410" cy="1854333"/>
          </a:xfrm>
          <a:prstGeom prst="rect">
            <a:avLst/>
          </a:prstGeom>
        </p:spPr>
      </p:pic>
      <p:pic>
        <p:nvPicPr>
          <p:cNvPr id="24" name="그림 23" descr="스크린샷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3BA348B9-C891-254A-DD94-7C9500066C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5" y="4241800"/>
            <a:ext cx="4431695" cy="3454400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287AA6C0-B1B1-EE01-83E0-23952CF52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448D-DED6-3995-BA8D-D6BBE2D6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DA84FB-5B84-251F-DF1F-6097CD53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0653D7-D5E9-2CE6-6945-E133C99C973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D9E7D5-802D-AE67-F183-4D7033427A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EDF38B7-FF52-E3D4-7D52-5D80BF3527A2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1E7CAE-6707-FA02-3A20-B849D437BE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8EF8EB6-69F4-46A3-A0E7-BE700E7A48C7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57C8F67-288D-7BDC-2754-DB21E53B4C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8BB1E424-6ACE-1EFF-B7CE-CE29D228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DBB115-E9D6-5792-B4DC-5434C4EF4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7B42E33-E68A-7B42-ECD9-33D7DAF01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11CE185-0BAB-C518-F94C-9C2E961C295D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9DF63F3-AF70-D3D8-1568-835F64DC8CAC}"/>
              </a:ext>
            </a:extLst>
          </p:cNvPr>
          <p:cNvSpPr txBox="1"/>
          <p:nvPr/>
        </p:nvSpPr>
        <p:spPr>
          <a:xfrm>
            <a:off x="7505700" y="2019300"/>
            <a:ext cx="4914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수집 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: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수집한 데이터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1981E6F-C1B0-4119-CDDD-391059B7C6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23" y="6982664"/>
            <a:ext cx="7693706" cy="143743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387A57-0081-CA5E-9174-F82B3F666448}"/>
              </a:ext>
            </a:extLst>
          </p:cNvPr>
          <p:cNvGrpSpPr/>
          <p:nvPr/>
        </p:nvGrpSpPr>
        <p:grpSpPr>
          <a:xfrm>
            <a:off x="7874000" y="3695700"/>
            <a:ext cx="2540000" cy="584200"/>
            <a:chOff x="1879600" y="3619500"/>
            <a:chExt cx="2540000" cy="584200"/>
          </a:xfrm>
        </p:grpSpPr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4DB15A54-AB12-864D-4827-86AA08AEF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9600" y="3619500"/>
              <a:ext cx="2540000" cy="584200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7B3A9CEA-8AF1-69B5-1DBE-DB0A2A19B144}"/>
                </a:ext>
              </a:extLst>
            </p:cNvPr>
            <p:cNvSpPr txBox="1"/>
            <p:nvPr/>
          </p:nvSpPr>
          <p:spPr>
            <a:xfrm>
              <a:off x="2108200" y="3721100"/>
              <a:ext cx="20574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pc="-100" dirty="0">
                  <a:solidFill>
                    <a:srgbClr val="FCFCFC"/>
                  </a:solidFill>
                  <a:latin typeface="Pretendard Medium"/>
                  <a:ea typeface="Pretendard Medium"/>
                </a:rPr>
                <a:t>AIHUB</a:t>
              </a:r>
              <a:endParaRPr lang="ko-KR" sz="18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B94255-5651-5187-D124-2507EA3CDA4A}"/>
              </a:ext>
            </a:extLst>
          </p:cNvPr>
          <p:cNvGrpSpPr/>
          <p:nvPr/>
        </p:nvGrpSpPr>
        <p:grpSpPr>
          <a:xfrm>
            <a:off x="2438400" y="5105143"/>
            <a:ext cx="13353752" cy="1437436"/>
            <a:chOff x="1752600" y="4655175"/>
            <a:chExt cx="13353752" cy="1437436"/>
          </a:xfrm>
        </p:grpSpPr>
        <p:pic>
          <p:nvPicPr>
            <p:cNvPr id="15" name="그림 14" descr="텍스트, 폰트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5501EBE8-7B79-3A7A-D8C8-11526D3B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4655175"/>
              <a:ext cx="6286202" cy="1437436"/>
            </a:xfrm>
            <a:prstGeom prst="rect">
              <a:avLst/>
            </a:prstGeom>
          </p:spPr>
        </p:pic>
        <p:pic>
          <p:nvPicPr>
            <p:cNvPr id="27" name="그림 2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2CEC7141-0525-4D81-209D-F9EA0F6F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4655175"/>
              <a:ext cx="6286202" cy="1436846"/>
            </a:xfrm>
            <a:prstGeom prst="rect">
              <a:avLst/>
            </a:prstGeom>
          </p:spPr>
        </p:pic>
      </p:grpSp>
      <p:pic>
        <p:nvPicPr>
          <p:cNvPr id="29" name="Picture 16">
            <a:extLst>
              <a:ext uri="{FF2B5EF4-FFF2-40B4-BE49-F238E27FC236}">
                <a16:creationId xmlns:a16="http://schemas.microsoft.com/office/drawing/2014/main" id="{F394B1B6-89EF-BBA1-0DFF-058F25B1800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7000"/>
          </a:blip>
          <a:stretch>
            <a:fillRect/>
          </a:stretch>
        </p:blipFill>
        <p:spPr>
          <a:xfrm>
            <a:off x="5422900" y="4648200"/>
            <a:ext cx="7442200" cy="495300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CEFA0604-4771-61FB-68D4-FCC169FE19E5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flipH="1">
            <a:off x="9115276" y="4279900"/>
            <a:ext cx="28724" cy="2702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8">
            <a:extLst>
              <a:ext uri="{FF2B5EF4-FFF2-40B4-BE49-F238E27FC236}">
                <a16:creationId xmlns:a16="http://schemas.microsoft.com/office/drawing/2014/main" id="{918E846F-196B-82D7-2EDA-5EFBB5F690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71C-4A81-2FCD-5616-E4661F40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098018-49EF-831A-D673-075F45E5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D2792C-917E-86C1-FDC2-6F905815CD9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70E7CA-14A3-AEE6-7062-50A7D671ED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C599FEB-FB06-A018-305F-AEB33AF44007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7AF9C69-2CB0-EC6B-95B8-FA1CE6A6BC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8C5A1CE-37FA-850B-5C12-19EF220C256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B805BDB-B7DF-969B-A7C4-FBE79687AB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7D722192-9D78-1E4F-7936-2F1F8B16E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BB23E49-2AE2-FBD9-B8D8-8ED97598B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C713C1B-37E8-DD7B-2527-B33ECF837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616A771-7307-6C57-C0F3-63CC8B9DED47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24853CC-1453-C108-E1EB-A65F25C3D75D}"/>
              </a:ext>
            </a:extLst>
          </p:cNvPr>
          <p:cNvSpPr txBox="1"/>
          <p:nvPr/>
        </p:nvSpPr>
        <p:spPr>
          <a:xfrm>
            <a:off x="75057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확인 및 분석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52DB462-FB97-0E89-D28B-451019FD24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600000"/>
            <a:ext cx="7707430" cy="1440000"/>
          </a:xfrm>
          <a:prstGeom prst="rect">
            <a:avLst/>
          </a:prstGeom>
        </p:spPr>
      </p:pic>
      <p:pic>
        <p:nvPicPr>
          <p:cNvPr id="17" name="그림 16" descr="텍스트, 메뉴, 문서, 번호이(가) 표시된 사진&#10;&#10;자동 생성된 설명">
            <a:extLst>
              <a:ext uri="{FF2B5EF4-FFF2-40B4-BE49-F238E27FC236}">
                <a16:creationId xmlns:a16="http://schemas.microsoft.com/office/drawing/2014/main" id="{293C5F98-C64C-FF3C-1D3D-8F5524E1C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5461745"/>
            <a:ext cx="7772400" cy="3890437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48AC6154-E8D3-7911-0A99-F902660DD37D}"/>
              </a:ext>
            </a:extLst>
          </p:cNvPr>
          <p:cNvSpPr txBox="1"/>
          <p:nvPr/>
        </p:nvSpPr>
        <p:spPr>
          <a:xfrm>
            <a:off x="10668000" y="3695700"/>
            <a:ext cx="556868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ea typeface="Pretendard Regular"/>
              </a:rPr>
              <a:t>대화가 아닌 행은 잘라낸 후 사용</a:t>
            </a:r>
            <a:endParaRPr lang="en-US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85A44864-2E2D-4DFA-9ACA-956C1EB52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3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75B5-3F66-0693-DF30-EDBFA8F79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B2E6F2-594B-619D-26E7-BB93027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86D9AE-48F6-ED06-7C0D-B5519433C6B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8635A4-76B3-41C1-E853-0EB6867D98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1FB43E6-CDBF-23EF-72B0-337BD3F0A39E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F0A0415-2785-E1A3-EE04-DDDF765C26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4220066-419D-DD6F-7E3A-C83979133980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54D956B-0648-B7F5-5F70-F4F2B579DC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8367F1B4-AB1F-6377-F95B-2E307211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32DEC5-42A7-0966-0FC9-5D7611104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75E8A73-5779-96A7-CD34-F899D2AA3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76C7851-C9EE-8F32-0D7D-835B73B1E7D4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37522BE-DA8F-2650-F16C-B654A32816BF}"/>
              </a:ext>
            </a:extLst>
          </p:cNvPr>
          <p:cNvSpPr txBox="1"/>
          <p:nvPr/>
        </p:nvSpPr>
        <p:spPr>
          <a:xfrm>
            <a:off x="75057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확인 및 분석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A00824C-EDCC-68E5-A5E3-E1C30A86E4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600000"/>
            <a:ext cx="6300001" cy="14400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3C6086CE-4E24-09DD-E309-463A64D6715B}"/>
              </a:ext>
            </a:extLst>
          </p:cNvPr>
          <p:cNvSpPr txBox="1"/>
          <p:nvPr/>
        </p:nvSpPr>
        <p:spPr>
          <a:xfrm>
            <a:off x="10668000" y="3695700"/>
            <a:ext cx="556868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분석에 방해될 수 있는</a:t>
            </a: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토큰 확인</a:t>
            </a:r>
            <a:endParaRPr lang="en-US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</a:endParaRPr>
          </a:p>
        </p:txBody>
      </p:sp>
      <p:pic>
        <p:nvPicPr>
          <p:cNvPr id="19" name="그림 18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2AED43BB-3206-654B-DE63-AA55F35C0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710510"/>
            <a:ext cx="7772400" cy="301439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E3487095-3ED6-A4B5-ABEC-D4ADEBA03B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1883AB6-0E23-350A-75AC-65F05888FABE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6500DED-D2DF-E65D-6017-25576D193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01" y="5458972"/>
            <a:ext cx="10753799" cy="3519928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62C3F3CE-9E02-2607-01A9-3A073DE15F92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remove_nan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()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결측치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제거 함수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remove_punctuation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() :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특수문자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공백 제거 함수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대화자 분리 필요시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skip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9C6FD842-2F01-BB2D-FEEE-0A4DEFDF0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588</Words>
  <Application>Microsoft Office PowerPoint</Application>
  <PresentationFormat>사용자 지정</PresentationFormat>
  <Paragraphs>160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Pretendard Bold</vt:lpstr>
      <vt:lpstr>Pretendard Medium</vt:lpstr>
      <vt:lpstr>Pretendard</vt:lpstr>
      <vt:lpstr>Pretendard Regular</vt:lpstr>
      <vt:lpstr>Calibri</vt:lpstr>
      <vt:lpstr>Arial</vt:lpstr>
      <vt:lpstr>Pretendard SemiBold</vt:lpstr>
      <vt:lpstr>Aptos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김서영</cp:lastModifiedBy>
  <cp:revision>37</cp:revision>
  <dcterms:created xsi:type="dcterms:W3CDTF">2006-08-16T00:00:00Z</dcterms:created>
  <dcterms:modified xsi:type="dcterms:W3CDTF">2024-12-10T00:59:19Z</dcterms:modified>
</cp:coreProperties>
</file>